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19"/>
  </p:notesMasterIdLst>
  <p:handoutMasterIdLst>
    <p:handoutMasterId r:id="rId20"/>
  </p:handoutMasterIdLst>
  <p:sldIdLst>
    <p:sldId id="335" r:id="rId2"/>
    <p:sldId id="334" r:id="rId3"/>
    <p:sldId id="345" r:id="rId4"/>
    <p:sldId id="344" r:id="rId5"/>
    <p:sldId id="352" r:id="rId6"/>
    <p:sldId id="338" r:id="rId7"/>
    <p:sldId id="339" r:id="rId8"/>
    <p:sldId id="340" r:id="rId9"/>
    <p:sldId id="341" r:id="rId10"/>
    <p:sldId id="349" r:id="rId11"/>
    <p:sldId id="353" r:id="rId12"/>
    <p:sldId id="346" r:id="rId13"/>
    <p:sldId id="348" r:id="rId14"/>
    <p:sldId id="350" r:id="rId15"/>
    <p:sldId id="347" r:id="rId16"/>
    <p:sldId id="354" r:id="rId17"/>
    <p:sldId id="3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2544"/>
    <a:srgbClr val="FACB56"/>
    <a:srgbClr val="E76652"/>
    <a:srgbClr val="013D9A"/>
    <a:srgbClr val="F8F87B"/>
    <a:srgbClr val="EE3F53"/>
    <a:srgbClr val="B9BFCA"/>
    <a:srgbClr val="66C2CD"/>
    <a:srgbClr val="D290E4"/>
    <a:srgbClr val="71B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3" autoAdjust="0"/>
    <p:restoredTop sz="96012" autoAdjust="0"/>
  </p:normalViewPr>
  <p:slideViewPr>
    <p:cSldViewPr snapToGrid="0" showGuides="1">
      <p:cViewPr varScale="1">
        <p:scale>
          <a:sx n="117" d="100"/>
          <a:sy n="117" d="100"/>
        </p:scale>
        <p:origin x="280" y="176"/>
      </p:cViewPr>
      <p:guideLst>
        <p:guide orient="horz" pos="2160"/>
        <p:guide pos="3840"/>
      </p:guideLst>
    </p:cSldViewPr>
  </p:slideViewPr>
  <p:notesTextViewPr>
    <p:cViewPr>
      <p:scale>
        <a:sx n="1" d="1"/>
        <a:sy n="1" d="1"/>
      </p:scale>
      <p:origin x="0" y="0"/>
    </p:cViewPr>
  </p:notesTextViewPr>
  <p:notesViewPr>
    <p:cSldViewPr snapToGrid="0">
      <p:cViewPr varScale="1">
        <p:scale>
          <a:sx n="123" d="100"/>
          <a:sy n="123" d="100"/>
        </p:scale>
        <p:origin x="412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A4722E-8CA9-4D61-AB74-D9EE040A7E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9035D2-5BD9-45A4-AC3C-FC80188A72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63FA7-301C-4E65-B0E1-63045FA8C413}" type="datetimeFigureOut">
              <a:rPr lang="en-US" smtClean="0"/>
              <a:t>11/15/21</a:t>
            </a:fld>
            <a:endParaRPr lang="en-US"/>
          </a:p>
        </p:txBody>
      </p:sp>
      <p:sp>
        <p:nvSpPr>
          <p:cNvPr id="4" name="Footer Placeholder 3">
            <a:extLst>
              <a:ext uri="{FF2B5EF4-FFF2-40B4-BE49-F238E27FC236}">
                <a16:creationId xmlns:a16="http://schemas.microsoft.com/office/drawing/2014/main" id="{87A3A713-28D4-42CB-A941-89E942AD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770088-EDDF-436C-9673-6330508B61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4653D6-1586-431A-989C-D38E86A26B2A}" type="slidenum">
              <a:rPr lang="en-US" smtClean="0"/>
              <a:t>‹#›</a:t>
            </a:fld>
            <a:endParaRPr lang="en-US"/>
          </a:p>
        </p:txBody>
      </p:sp>
    </p:spTree>
    <p:extLst>
      <p:ext uri="{BB962C8B-B14F-4D97-AF65-F5344CB8AC3E}">
        <p14:creationId xmlns:p14="http://schemas.microsoft.com/office/powerpoint/2010/main" val="2948471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11/15/21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1</a:t>
            </a:fld>
            <a:endParaRPr lang="en-US"/>
          </a:p>
        </p:txBody>
      </p:sp>
    </p:spTree>
    <p:extLst>
      <p:ext uri="{BB962C8B-B14F-4D97-AF65-F5344CB8AC3E}">
        <p14:creationId xmlns:p14="http://schemas.microsoft.com/office/powerpoint/2010/main" val="322381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335009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40AE2E15-9FAD-42F3-A681-163AC8F89657}"/>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CC6D1047-551A-4D4B-BF14-B7DA4B51D859}"/>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3A053C9-80D3-4933-98CB-8A3024C73324}"/>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13203-C113-4C39-AEA1-70C0AECA6D75}"/>
              </a:ext>
            </a:extLst>
          </p:cNvPr>
          <p:cNvSpPr>
            <a:spLocks noGrp="1"/>
          </p:cNvSpPr>
          <p:nvPr>
            <p:ph type="ctrTitle"/>
          </p:nvPr>
        </p:nvSpPr>
        <p:spPr>
          <a:xfrm>
            <a:off x="561789" y="295741"/>
            <a:ext cx="4739340" cy="2882434"/>
          </a:xfrm>
        </p:spPr>
        <p:txBody>
          <a:bodyPr anchor="b"/>
          <a:lstStyle>
            <a:lvl1pPr algn="ctr">
              <a:defRPr sz="6000" b="1">
                <a:solidFill>
                  <a:srgbClr val="072544"/>
                </a:solidFill>
              </a:defRPr>
            </a:lvl1pPr>
          </a:lstStyle>
          <a:p>
            <a:r>
              <a:rPr lang="en-US"/>
              <a:t>Click to edit Master title style</a:t>
            </a:r>
          </a:p>
        </p:txBody>
      </p:sp>
      <p:sp>
        <p:nvSpPr>
          <p:cNvPr id="3" name="Subtitle 2">
            <a:extLst>
              <a:ext uri="{FF2B5EF4-FFF2-40B4-BE49-F238E27FC236}">
                <a16:creationId xmlns:a16="http://schemas.microsoft.com/office/drawing/2014/main" id="{52D38CAC-B319-4AC0-9B8F-5E3C1D109B34}"/>
              </a:ext>
            </a:extLst>
          </p:cNvPr>
          <p:cNvSpPr>
            <a:spLocks noGrp="1"/>
          </p:cNvSpPr>
          <p:nvPr>
            <p:ph type="subTitle" idx="1"/>
          </p:nvPr>
        </p:nvSpPr>
        <p:spPr>
          <a:xfrm>
            <a:off x="7239000" y="4442614"/>
            <a:ext cx="4114800" cy="1386686"/>
          </a:xfrm>
        </p:spPr>
        <p:txBody>
          <a:bodyPr anchor="b"/>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36F75-3117-4C13-A2FD-32D6701C334B}"/>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5" name="Footer Placeholder 4">
            <a:extLst>
              <a:ext uri="{FF2B5EF4-FFF2-40B4-BE49-F238E27FC236}">
                <a16:creationId xmlns:a16="http://schemas.microsoft.com/office/drawing/2014/main" id="{2DEDED3F-F847-4183-806E-CCCE5050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393BE-89D0-4A81-B30B-21BFB939BCE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7229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ED41-41FD-4A62-B59A-5754FF0B4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459B67-CA6E-4191-84CF-6B2EB860F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782BF-D19D-4BCA-B62B-1315996E7631}"/>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5" name="Footer Placeholder 4">
            <a:extLst>
              <a:ext uri="{FF2B5EF4-FFF2-40B4-BE49-F238E27FC236}">
                <a16:creationId xmlns:a16="http://schemas.microsoft.com/office/drawing/2014/main" id="{F1B6FAAB-CC90-4E2D-8622-8ED994673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7F98C-EDB7-4219-BD60-5066090FC82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48397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A894B-9FFD-4DBD-A479-196C8D067B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CEE663-B801-4719-91D6-2723EADE1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B78BE-131A-44FF-AEDC-61218740263D}"/>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5" name="Footer Placeholder 4">
            <a:extLst>
              <a:ext uri="{FF2B5EF4-FFF2-40B4-BE49-F238E27FC236}">
                <a16:creationId xmlns:a16="http://schemas.microsoft.com/office/drawing/2014/main" id="{0E34228C-387F-4E93-8BC3-7D8F9B673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8D56C-E274-4762-97CD-59AF2505163F}"/>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986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637D-F12D-4F8A-9AC3-16AFF463F7A1}"/>
              </a:ext>
            </a:extLst>
          </p:cNvPr>
          <p:cNvSpPr>
            <a:spLocks noGrp="1"/>
          </p:cNvSpPr>
          <p:nvPr>
            <p:ph type="title"/>
          </p:nvPr>
        </p:nvSpPr>
        <p:spPr/>
        <p:txBody>
          <a:bodyPr/>
          <a:lstStyle>
            <a:lvl1pPr>
              <a:defRPr b="1">
                <a:solidFill>
                  <a:srgbClr val="072544"/>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7351E98-7A10-4CA1-8111-C12289C363EA}"/>
              </a:ext>
            </a:extLst>
          </p:cNvPr>
          <p:cNvSpPr>
            <a:spLocks noGrp="1"/>
          </p:cNvSpPr>
          <p:nvPr>
            <p:ph idx="1"/>
          </p:nvPr>
        </p:nvSpPr>
        <p:spPr/>
        <p:txBody>
          <a:bodyPr/>
          <a:lstStyle>
            <a:lvl1pPr>
              <a:defRPr>
                <a:solidFill>
                  <a:srgbClr val="072544"/>
                </a:solidFill>
              </a:defRPr>
            </a:lvl1pPr>
            <a:lvl2pPr>
              <a:defRPr>
                <a:solidFill>
                  <a:srgbClr val="072544"/>
                </a:solidFill>
              </a:defRPr>
            </a:lvl2pPr>
            <a:lvl3pPr>
              <a:defRPr>
                <a:solidFill>
                  <a:srgbClr val="072544"/>
                </a:solidFill>
              </a:defRPr>
            </a:lvl3pPr>
            <a:lvl4pPr>
              <a:defRPr>
                <a:solidFill>
                  <a:srgbClr val="072544"/>
                </a:solidFill>
              </a:defRPr>
            </a:lvl4pPr>
            <a:lvl5pPr>
              <a:defRPr>
                <a:solidFill>
                  <a:srgbClr val="0725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0E936-CA09-4F4C-945E-2566E8AE4947}"/>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5" name="Footer Placeholder 4">
            <a:extLst>
              <a:ext uri="{FF2B5EF4-FFF2-40B4-BE49-F238E27FC236}">
                <a16:creationId xmlns:a16="http://schemas.microsoft.com/office/drawing/2014/main" id="{C3460CDD-EA93-444C-8325-49A7D54A8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58255-5BA3-462E-91E9-CAB6724127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67296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DA1D-485D-4770-9911-59F0914D6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85EFAA-DDF6-44C7-9D23-1948447E1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BDE95A-9901-4E8F-AC40-11A7A884B2A8}"/>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5" name="Footer Placeholder 4">
            <a:extLst>
              <a:ext uri="{FF2B5EF4-FFF2-40B4-BE49-F238E27FC236}">
                <a16:creationId xmlns:a16="http://schemas.microsoft.com/office/drawing/2014/main" id="{AA42D287-E6DD-4E9E-A5D7-9252C52FD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ED901-4104-4E6C-87AA-4602D54079ED}"/>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81608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E1BC-0B38-42C5-BEE7-52F8B1F8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5DD340-5D17-4600-879B-CC3A668A97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C6410-152C-4A52-B971-11595F349E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143A58-B7C3-45D6-A9FB-0BB928D2AA6F}"/>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6" name="Footer Placeholder 5">
            <a:extLst>
              <a:ext uri="{FF2B5EF4-FFF2-40B4-BE49-F238E27FC236}">
                <a16:creationId xmlns:a16="http://schemas.microsoft.com/office/drawing/2014/main" id="{9B9AF85A-8CB6-4043-A99A-4F2BBF99E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CB53C-2774-4A5F-8F7A-F3AD53D9B7A1}"/>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41888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CD00-23DC-4306-8AA9-34BC6BAD2C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51C48-50C3-46F3-B3A7-D10925B4F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7D2CB-B32F-43CB-BF36-4CC3C20C9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C28BE6-D9B9-4C6C-A8EB-DA0344ACB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AFEF8-C6D7-4C02-A888-0872BB708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FC3D92-1959-450F-98FA-5F9D5423D01C}"/>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8" name="Footer Placeholder 7">
            <a:extLst>
              <a:ext uri="{FF2B5EF4-FFF2-40B4-BE49-F238E27FC236}">
                <a16:creationId xmlns:a16="http://schemas.microsoft.com/office/drawing/2014/main" id="{69C85CB8-F912-4A38-AFEE-D2623AE23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75935-F4D9-44DE-BDEC-27C8A46C289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274637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6F27-6350-4B6C-8A4B-E3CCC2C935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2A62E-81A0-459A-AA2D-52EC6AB09CA9}"/>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4" name="Footer Placeholder 3">
            <a:extLst>
              <a:ext uri="{FF2B5EF4-FFF2-40B4-BE49-F238E27FC236}">
                <a16:creationId xmlns:a16="http://schemas.microsoft.com/office/drawing/2014/main" id="{B1134AD3-5B2A-4AAA-819D-B87D14F60B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1D1FA-7951-42F4-A3E3-4A08038581FC}"/>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01377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C5EDAB-0A90-4A64-8BD3-51BAB69C07CC}"/>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3" name="Footer Placeholder 2">
            <a:extLst>
              <a:ext uri="{FF2B5EF4-FFF2-40B4-BE49-F238E27FC236}">
                <a16:creationId xmlns:a16="http://schemas.microsoft.com/office/drawing/2014/main" id="{E5667F4F-56EB-419D-B528-D96A6F563B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CEEF6F-7D83-4283-9D79-0FCECD674BA4}"/>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95806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35B6-919B-4F99-BE90-1E9655376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11B7A2-C8A9-4F29-A1E2-578948DEFB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BCA6A-4FBC-48BC-8AE8-67AF7B356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2C5BC-D9D4-4632-9469-258EBAB3BBDD}"/>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6" name="Footer Placeholder 5">
            <a:extLst>
              <a:ext uri="{FF2B5EF4-FFF2-40B4-BE49-F238E27FC236}">
                <a16:creationId xmlns:a16="http://schemas.microsoft.com/office/drawing/2014/main" id="{57C37DBA-C57D-4CE7-ADE0-8E0AAABF1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9BC79-021B-4FEA-9CE9-B1C84B30B246}"/>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097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3B5A-66C9-4FC4-939B-475BB25AB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DBD63-8954-4EC3-A1A5-AB74C8F071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97A174-2694-47CA-B73F-BCBB42E3E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768D3-323F-4295-AFF7-D18FC5FF2F5F}"/>
              </a:ext>
            </a:extLst>
          </p:cNvPr>
          <p:cNvSpPr>
            <a:spLocks noGrp="1"/>
          </p:cNvSpPr>
          <p:nvPr>
            <p:ph type="dt" sz="half" idx="10"/>
          </p:nvPr>
        </p:nvSpPr>
        <p:spPr/>
        <p:txBody>
          <a:bodyPr/>
          <a:lstStyle/>
          <a:p>
            <a:fld id="{CF8ADBCE-DB91-4D01-8E3A-6971E8689465}" type="datetimeFigureOut">
              <a:rPr lang="en-US" smtClean="0"/>
              <a:t>11/15/21</a:t>
            </a:fld>
            <a:endParaRPr lang="en-US"/>
          </a:p>
        </p:txBody>
      </p:sp>
      <p:sp>
        <p:nvSpPr>
          <p:cNvPr id="6" name="Footer Placeholder 5">
            <a:extLst>
              <a:ext uri="{FF2B5EF4-FFF2-40B4-BE49-F238E27FC236}">
                <a16:creationId xmlns:a16="http://schemas.microsoft.com/office/drawing/2014/main" id="{79B2E13A-6039-49DE-AA76-E2440B3F3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790F1-38BC-45BD-A404-0213160569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86773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sentationgo.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DE97CC-48EF-4C65-B8A8-AEF6F2F02AC0}"/>
              </a:ext>
            </a:extLst>
          </p:cNvPr>
          <p:cNvGrpSpPr/>
          <p:nvPr userDrawn="1"/>
        </p:nvGrpSpPr>
        <p:grpSpPr>
          <a:xfrm>
            <a:off x="7531100" y="5168900"/>
            <a:ext cx="4660900" cy="1689100"/>
            <a:chOff x="0" y="-3"/>
            <a:chExt cx="12192000" cy="6858003"/>
          </a:xfrm>
        </p:grpSpPr>
        <p:sp>
          <p:nvSpPr>
            <p:cNvPr id="8" name="Right Triangle 7">
              <a:extLst>
                <a:ext uri="{FF2B5EF4-FFF2-40B4-BE49-F238E27FC236}">
                  <a16:creationId xmlns:a16="http://schemas.microsoft.com/office/drawing/2014/main" id="{42DA500B-7D08-4456-AB2C-9B16B47721E2}"/>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00BED76-6101-46F1-9E22-2A8AD1F848BE}"/>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3FE3B12D-1B7A-4B88-A6BF-6FD3B0E7A867}"/>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5222E69A-238D-4B1F-B849-8B5F1F4CAD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18235565-333D-41C2-B96C-72B062836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25AD1-32D7-42CC-9586-774918AAB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ADBCE-DB91-4D01-8E3A-6971E8689465}" type="datetimeFigureOut">
              <a:rPr lang="en-US" smtClean="0"/>
              <a:t>11/15/21</a:t>
            </a:fld>
            <a:endParaRPr lang="en-US"/>
          </a:p>
        </p:txBody>
      </p:sp>
      <p:sp>
        <p:nvSpPr>
          <p:cNvPr id="5" name="Footer Placeholder 4">
            <a:extLst>
              <a:ext uri="{FF2B5EF4-FFF2-40B4-BE49-F238E27FC236}">
                <a16:creationId xmlns:a16="http://schemas.microsoft.com/office/drawing/2014/main" id="{0BD6A0F2-EC02-4600-B1AB-4C2A00773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8CEF03-5D55-4AF5-8C1E-4D0D2F2DFA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ACB56"/>
                </a:solidFill>
              </a:defRPr>
            </a:lvl1pPr>
          </a:lstStyle>
          <a:p>
            <a:fld id="{9EE338FD-4DE0-4155-9487-2E3FC285DE1D}" type="slidenum">
              <a:rPr lang="en-US" smtClean="0"/>
              <a:pPr/>
              <a:t>‹#›</a:t>
            </a:fld>
            <a:endParaRPr lang="en-US"/>
          </a:p>
        </p:txBody>
      </p:sp>
      <p:sp>
        <p:nvSpPr>
          <p:cNvPr id="11" name="Rectangle 10">
            <a:extLst>
              <a:ext uri="{FF2B5EF4-FFF2-40B4-BE49-F238E27FC236}">
                <a16:creationId xmlns:a16="http://schemas.microsoft.com/office/drawing/2014/main" id="{BC63A472-E5DC-415E-9DF8-904FEFED43A8}"/>
              </a:ext>
            </a:extLst>
          </p:cNvPr>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3" tooltip="PresentationGo!"/>
              </a:rPr>
              <a:t>presentationgo.com</a:t>
            </a:r>
            <a:endParaRPr lang="en-US" sz="1100" dirty="0"/>
          </a:p>
        </p:txBody>
      </p:sp>
      <p:grpSp>
        <p:nvGrpSpPr>
          <p:cNvPr id="12" name="Group 11">
            <a:extLst>
              <a:ext uri="{FF2B5EF4-FFF2-40B4-BE49-F238E27FC236}">
                <a16:creationId xmlns:a16="http://schemas.microsoft.com/office/drawing/2014/main" id="{2CFBCDD2-71C3-498C-B8F2-77951A844B6C}"/>
              </a:ext>
            </a:extLst>
          </p:cNvPr>
          <p:cNvGrpSpPr/>
          <p:nvPr userDrawn="1"/>
        </p:nvGrpSpPr>
        <p:grpSpPr>
          <a:xfrm>
            <a:off x="-1654908" y="-16654"/>
            <a:ext cx="1569183" cy="612144"/>
            <a:chOff x="-2096383" y="21447"/>
            <a:chExt cx="1569183" cy="612144"/>
          </a:xfrm>
        </p:grpSpPr>
        <p:sp>
          <p:nvSpPr>
            <p:cNvPr id="13" name="TextBox 12">
              <a:extLst>
                <a:ext uri="{FF2B5EF4-FFF2-40B4-BE49-F238E27FC236}">
                  <a16:creationId xmlns:a16="http://schemas.microsoft.com/office/drawing/2014/main" id="{5D614FA2-770C-42C1-B02D-31EBBC33C4AF}"/>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4" name="TextBox 13">
              <a:extLst>
                <a:ext uri="{FF2B5EF4-FFF2-40B4-BE49-F238E27FC236}">
                  <a16:creationId xmlns:a16="http://schemas.microsoft.com/office/drawing/2014/main" id="{ABA3D142-1A58-400A-8C42-180B1F7670C0}"/>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5" name="Picture 14">
              <a:extLst>
                <a:ext uri="{FF2B5EF4-FFF2-40B4-BE49-F238E27FC236}">
                  <a16:creationId xmlns:a16="http://schemas.microsoft.com/office/drawing/2014/main" id="{341A2C2B-6468-4B37-A151-39BBD717C9CE}"/>
                </a:ext>
              </a:extLst>
            </p:cNvPr>
            <p:cNvPicPr>
              <a:picLocks noChangeAspect="1"/>
            </p:cNvPicPr>
            <p:nvPr userDrawn="1"/>
          </p:nvPicPr>
          <p:blipFill>
            <a:blip r:embed="rId1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90561222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lang="en-US" sz="4400" b="1" kern="1200" smtClean="0">
          <a:solidFill>
            <a:srgbClr val="072544"/>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smtClean="0">
          <a:solidFill>
            <a:srgbClr val="07254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7254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7254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D0D48-696B-4896-8F6F-B19AA59A6AE6}"/>
              </a:ext>
            </a:extLst>
          </p:cNvPr>
          <p:cNvSpPr>
            <a:spLocks noGrp="1"/>
          </p:cNvSpPr>
          <p:nvPr>
            <p:ph type="ctrTitle"/>
          </p:nvPr>
        </p:nvSpPr>
        <p:spPr>
          <a:xfrm>
            <a:off x="561789" y="295741"/>
            <a:ext cx="7907298" cy="2556316"/>
          </a:xfrm>
        </p:spPr>
        <p:txBody>
          <a:bodyPr>
            <a:normAutofit/>
          </a:bodyPr>
          <a:lstStyle/>
          <a:p>
            <a:r>
              <a:rPr lang="en-US" dirty="0"/>
              <a:t>Stock Price Prediction Machine Learning</a:t>
            </a:r>
            <a:endParaRPr lang="en-US" b="0" dirty="0"/>
          </a:p>
        </p:txBody>
      </p:sp>
      <p:sp>
        <p:nvSpPr>
          <p:cNvPr id="5" name="Subtitle 4">
            <a:extLst>
              <a:ext uri="{FF2B5EF4-FFF2-40B4-BE49-F238E27FC236}">
                <a16:creationId xmlns:a16="http://schemas.microsoft.com/office/drawing/2014/main" id="{B239C1AF-BC69-40CE-935D-B07D61F1128C}"/>
              </a:ext>
            </a:extLst>
          </p:cNvPr>
          <p:cNvSpPr>
            <a:spLocks noGrp="1"/>
          </p:cNvSpPr>
          <p:nvPr>
            <p:ph type="subTitle" idx="1"/>
          </p:nvPr>
        </p:nvSpPr>
        <p:spPr/>
        <p:txBody>
          <a:bodyPr/>
          <a:lstStyle/>
          <a:p>
            <a:r>
              <a:rPr lang="en-US" dirty="0"/>
              <a:t>Misk Skills – DSI</a:t>
            </a:r>
          </a:p>
          <a:p>
            <a:r>
              <a:rPr lang="en-US" dirty="0"/>
              <a:t>Ismail Sadiq</a:t>
            </a:r>
          </a:p>
        </p:txBody>
      </p:sp>
      <p:sp>
        <p:nvSpPr>
          <p:cNvPr id="6" name="Slide Number Placeholder 4">
            <a:extLst>
              <a:ext uri="{FF2B5EF4-FFF2-40B4-BE49-F238E27FC236}">
                <a16:creationId xmlns:a16="http://schemas.microsoft.com/office/drawing/2014/main" id="{2A25E759-BCD8-B34E-BCF9-30623BD1B66A}"/>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a:t>
            </a:fld>
            <a:endParaRPr lang="en-US"/>
          </a:p>
        </p:txBody>
      </p:sp>
      <p:pic>
        <p:nvPicPr>
          <p:cNvPr id="9" name="Picture 8" descr="A picture containing text, electronics, circuit&#10;&#10;Description automatically generated">
            <a:extLst>
              <a:ext uri="{FF2B5EF4-FFF2-40B4-BE49-F238E27FC236}">
                <a16:creationId xmlns:a16="http://schemas.microsoft.com/office/drawing/2014/main" id="{FFF02B12-90BD-BA45-9E67-81AEADAE0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506" y="2852057"/>
            <a:ext cx="4415864" cy="2736592"/>
          </a:xfrm>
          <a:prstGeom prst="rect">
            <a:avLst/>
          </a:prstGeom>
        </p:spPr>
      </p:pic>
    </p:spTree>
    <p:extLst>
      <p:ext uri="{BB962C8B-B14F-4D97-AF65-F5344CB8AC3E}">
        <p14:creationId xmlns:p14="http://schemas.microsoft.com/office/powerpoint/2010/main" val="165541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687F-064A-814E-B630-00237AB0D171}"/>
              </a:ext>
            </a:extLst>
          </p:cNvPr>
          <p:cNvSpPr>
            <a:spLocks noGrp="1"/>
          </p:cNvSpPr>
          <p:nvPr>
            <p:ph type="title"/>
          </p:nvPr>
        </p:nvSpPr>
        <p:spPr/>
        <p:txBody>
          <a:bodyPr/>
          <a:lstStyle/>
          <a:p>
            <a:r>
              <a:rPr lang="en-US" dirty="0"/>
              <a:t>Modeling Issues</a:t>
            </a:r>
          </a:p>
        </p:txBody>
      </p:sp>
      <p:pic>
        <p:nvPicPr>
          <p:cNvPr id="5" name="Picture 4" descr="Text&#10;&#10;Description automatically generated">
            <a:extLst>
              <a:ext uri="{FF2B5EF4-FFF2-40B4-BE49-F238E27FC236}">
                <a16:creationId xmlns:a16="http://schemas.microsoft.com/office/drawing/2014/main" id="{1244662A-D085-7347-8A4F-94A480471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34" y="1817914"/>
            <a:ext cx="5001053" cy="1974337"/>
          </a:xfrm>
          <a:prstGeom prst="rect">
            <a:avLst/>
          </a:prstGeom>
        </p:spPr>
      </p:pic>
      <p:pic>
        <p:nvPicPr>
          <p:cNvPr id="9" name="Picture 8">
            <a:extLst>
              <a:ext uri="{FF2B5EF4-FFF2-40B4-BE49-F238E27FC236}">
                <a16:creationId xmlns:a16="http://schemas.microsoft.com/office/drawing/2014/main" id="{7EA54C72-343B-024E-9B94-390FB4209322}"/>
              </a:ext>
            </a:extLst>
          </p:cNvPr>
          <p:cNvPicPr>
            <a:picLocks noChangeAspect="1"/>
          </p:cNvPicPr>
          <p:nvPr/>
        </p:nvPicPr>
        <p:blipFill>
          <a:blip r:embed="rId3"/>
          <a:stretch>
            <a:fillRect/>
          </a:stretch>
        </p:blipFill>
        <p:spPr>
          <a:xfrm>
            <a:off x="9350829" y="365125"/>
            <a:ext cx="2534557" cy="1178832"/>
          </a:xfrm>
          <a:prstGeom prst="rect">
            <a:avLst/>
          </a:prstGeom>
        </p:spPr>
      </p:pic>
      <p:sp>
        <p:nvSpPr>
          <p:cNvPr id="10" name="Slide Number Placeholder 4">
            <a:extLst>
              <a:ext uri="{FF2B5EF4-FFF2-40B4-BE49-F238E27FC236}">
                <a16:creationId xmlns:a16="http://schemas.microsoft.com/office/drawing/2014/main" id="{26D7C38A-2764-5244-AD8B-396DD5330EB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10</a:t>
            </a:fld>
            <a:endParaRPr lang="en-US" dirty="0"/>
          </a:p>
        </p:txBody>
      </p:sp>
      <p:pic>
        <p:nvPicPr>
          <p:cNvPr id="4" name="Picture 3" descr="Text&#10;&#10;Description automatically generated with medium confidence">
            <a:extLst>
              <a:ext uri="{FF2B5EF4-FFF2-40B4-BE49-F238E27FC236}">
                <a16:creationId xmlns:a16="http://schemas.microsoft.com/office/drawing/2014/main" id="{2159C9BF-1A99-E34D-B826-E60FBD18E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215" y="1857745"/>
            <a:ext cx="4324191" cy="1507642"/>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A3A10572-6775-1B49-B3AC-56E8B3A59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215" y="3698654"/>
            <a:ext cx="5148943" cy="1672531"/>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5328BF84-F4C0-7242-AAB5-802009B06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34" y="3919477"/>
            <a:ext cx="5148944" cy="2261276"/>
          </a:xfrm>
          <a:prstGeom prst="rect">
            <a:avLst/>
          </a:prstGeom>
        </p:spPr>
      </p:pic>
    </p:spTree>
    <p:extLst>
      <p:ext uri="{BB962C8B-B14F-4D97-AF65-F5344CB8AC3E}">
        <p14:creationId xmlns:p14="http://schemas.microsoft.com/office/powerpoint/2010/main" val="20517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8022771" cy="1325563"/>
          </a:xfrm>
        </p:spPr>
        <p:txBody>
          <a:bodyPr/>
          <a:lstStyle/>
          <a:p>
            <a:r>
              <a:rPr lang="en-US" dirty="0"/>
              <a:t>Modeling Linear Regression</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11</a:t>
            </a:fld>
            <a:endParaRPr lang="en-US"/>
          </a:p>
        </p:txBody>
      </p:sp>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Linear regression is a statistical tool used to help predict future values from past values. It is commonly used as a quantitative way to determine the underlying trend and when prices are overextended. Regression model is used to estimate the relationship between one independent variable and one dependent variable using a straight line.</a:t>
            </a:r>
          </a:p>
        </p:txBody>
      </p:sp>
      <p:pic>
        <p:nvPicPr>
          <p:cNvPr id="8" name="Picture 7">
            <a:extLst>
              <a:ext uri="{FF2B5EF4-FFF2-40B4-BE49-F238E27FC236}">
                <a16:creationId xmlns:a16="http://schemas.microsoft.com/office/drawing/2014/main" id="{FB670753-D61B-0340-A890-77CF517FE024}"/>
              </a:ext>
            </a:extLst>
          </p:cNvPr>
          <p:cNvPicPr>
            <a:picLocks noChangeAspect="1"/>
          </p:cNvPicPr>
          <p:nvPr/>
        </p:nvPicPr>
        <p:blipFill>
          <a:blip r:embed="rId2"/>
          <a:stretch>
            <a:fillRect/>
          </a:stretch>
        </p:blipFill>
        <p:spPr>
          <a:xfrm>
            <a:off x="10708821" y="150178"/>
            <a:ext cx="1289957" cy="1633946"/>
          </a:xfrm>
          <a:prstGeom prst="rect">
            <a:avLst/>
          </a:prstGeom>
        </p:spPr>
      </p:pic>
      <p:pic>
        <p:nvPicPr>
          <p:cNvPr id="9" name="Picture 8">
            <a:extLst>
              <a:ext uri="{FF2B5EF4-FFF2-40B4-BE49-F238E27FC236}">
                <a16:creationId xmlns:a16="http://schemas.microsoft.com/office/drawing/2014/main" id="{14DD4227-C8A6-3A4E-A45B-AE0FDB72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614" y="1948736"/>
            <a:ext cx="4646286" cy="66679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311F9FB4-9F80-9B44-942C-BF1272FD9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391" y="2599585"/>
            <a:ext cx="4588509" cy="1473955"/>
          </a:xfrm>
          <a:prstGeom prst="rect">
            <a:avLst/>
          </a:prstGeom>
        </p:spPr>
      </p:pic>
      <p:pic>
        <p:nvPicPr>
          <p:cNvPr id="11" name="Picture 10">
            <a:extLst>
              <a:ext uri="{FF2B5EF4-FFF2-40B4-BE49-F238E27FC236}">
                <a16:creationId xmlns:a16="http://schemas.microsoft.com/office/drawing/2014/main" id="{55C654B8-61AD-5D42-8ED1-FB9B6B7D0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3087" y="4158361"/>
            <a:ext cx="4760799" cy="603174"/>
          </a:xfrm>
          <a:prstGeom prst="rect">
            <a:avLst/>
          </a:prstGeom>
        </p:spPr>
      </p:pic>
    </p:spTree>
    <p:extLst>
      <p:ext uri="{BB962C8B-B14F-4D97-AF65-F5344CB8AC3E}">
        <p14:creationId xmlns:p14="http://schemas.microsoft.com/office/powerpoint/2010/main" val="360584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6346371" cy="1325563"/>
          </a:xfrm>
        </p:spPr>
        <p:txBody>
          <a:bodyPr/>
          <a:lstStyle/>
          <a:p>
            <a:r>
              <a:rPr lang="en-US" dirty="0"/>
              <a:t>Modeling AutoTS Package</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12</a:t>
            </a:fld>
            <a:endParaRPr lang="en-US"/>
          </a:p>
        </p:txBody>
      </p:sp>
      <p:pic>
        <p:nvPicPr>
          <p:cNvPr id="13" name="Content Placeholder 9">
            <a:extLst>
              <a:ext uri="{FF2B5EF4-FFF2-40B4-BE49-F238E27FC236}">
                <a16:creationId xmlns:a16="http://schemas.microsoft.com/office/drawing/2014/main" id="{7AE56EDF-0682-4B42-B722-63740D0AF2B5}"/>
              </a:ext>
            </a:extLst>
          </p:cNvPr>
          <p:cNvPicPr>
            <a:picLocks noChangeAspect="1"/>
          </p:cNvPicPr>
          <p:nvPr/>
        </p:nvPicPr>
        <p:blipFill>
          <a:blip r:embed="rId2"/>
          <a:stretch>
            <a:fillRect/>
          </a:stretch>
        </p:blipFill>
        <p:spPr>
          <a:xfrm>
            <a:off x="9824923" y="-1"/>
            <a:ext cx="2367077" cy="1325563"/>
          </a:xfrm>
          <a:prstGeom prst="rect">
            <a:avLst/>
          </a:prstGeom>
        </p:spPr>
      </p:pic>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It is an open-source python library basically used to Auto-TS Forecasting. Auto-TS does the preprocessing of data, as it removes the outliers from the data and handles messy data. Using just a single line of code, Auto-TS automatically train multiple time series models such as ARIMA, SARIMAX, VAR, and produce the best performing model for our problem statement. If we try to increase the size of the dataset, the result may improve.</a:t>
            </a:r>
          </a:p>
        </p:txBody>
      </p:sp>
      <p:pic>
        <p:nvPicPr>
          <p:cNvPr id="5" name="Picture 4" descr="Text&#10;&#10;Description automatically generated">
            <a:extLst>
              <a:ext uri="{FF2B5EF4-FFF2-40B4-BE49-F238E27FC236}">
                <a16:creationId xmlns:a16="http://schemas.microsoft.com/office/drawing/2014/main" id="{011DFBCD-23BC-F044-B788-4FFF0A075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703" y="1531711"/>
            <a:ext cx="4724669" cy="3704318"/>
          </a:xfrm>
          <a:prstGeom prst="rect">
            <a:avLst/>
          </a:prstGeom>
        </p:spPr>
      </p:pic>
    </p:spTree>
    <p:extLst>
      <p:ext uri="{BB962C8B-B14F-4D97-AF65-F5344CB8AC3E}">
        <p14:creationId xmlns:p14="http://schemas.microsoft.com/office/powerpoint/2010/main" val="3821876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938D-4E91-434F-99EE-68C80F2A3FE2}"/>
              </a:ext>
            </a:extLst>
          </p:cNvPr>
          <p:cNvSpPr>
            <a:spLocks noGrp="1"/>
          </p:cNvSpPr>
          <p:nvPr>
            <p:ph type="title"/>
          </p:nvPr>
        </p:nvSpPr>
        <p:spPr>
          <a:xfrm>
            <a:off x="838200" y="365125"/>
            <a:ext cx="6868886" cy="1325563"/>
          </a:xfrm>
        </p:spPr>
        <p:txBody>
          <a:bodyPr/>
          <a:lstStyle/>
          <a:p>
            <a:r>
              <a:rPr lang="en-US" dirty="0"/>
              <a:t>Modeling Facebook Prophet</a:t>
            </a:r>
          </a:p>
        </p:txBody>
      </p:sp>
      <p:sp>
        <p:nvSpPr>
          <p:cNvPr id="4" name="Slide Number Placeholder 4">
            <a:extLst>
              <a:ext uri="{FF2B5EF4-FFF2-40B4-BE49-F238E27FC236}">
                <a16:creationId xmlns:a16="http://schemas.microsoft.com/office/drawing/2014/main" id="{80DDC798-D84F-FB46-A06E-94C1A14F78B7}"/>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13</a:t>
            </a:fld>
            <a:endParaRPr lang="en-US" dirty="0"/>
          </a:p>
        </p:txBody>
      </p:sp>
      <p:pic>
        <p:nvPicPr>
          <p:cNvPr id="11" name="Content Placeholder 5">
            <a:extLst>
              <a:ext uri="{FF2B5EF4-FFF2-40B4-BE49-F238E27FC236}">
                <a16:creationId xmlns:a16="http://schemas.microsoft.com/office/drawing/2014/main" id="{B1F564AA-0920-A249-9162-C077328791FF}"/>
              </a:ext>
            </a:extLst>
          </p:cNvPr>
          <p:cNvPicPr>
            <a:picLocks noChangeAspect="1"/>
          </p:cNvPicPr>
          <p:nvPr/>
        </p:nvPicPr>
        <p:blipFill>
          <a:blip r:embed="rId2"/>
          <a:stretch>
            <a:fillRect/>
          </a:stretch>
        </p:blipFill>
        <p:spPr>
          <a:xfrm>
            <a:off x="9946791" y="0"/>
            <a:ext cx="2245209" cy="1491343"/>
          </a:xfrm>
          <a:prstGeom prst="rect">
            <a:avLst/>
          </a:prstGeom>
        </p:spPr>
      </p:pic>
      <p:sp>
        <p:nvSpPr>
          <p:cNvPr id="15" name="Content Placeholder 14">
            <a:extLst>
              <a:ext uri="{FF2B5EF4-FFF2-40B4-BE49-F238E27FC236}">
                <a16:creationId xmlns:a16="http://schemas.microsoft.com/office/drawing/2014/main" id="{D4970922-6D6D-FF4B-873D-A687FB66EDF3}"/>
              </a:ext>
            </a:extLst>
          </p:cNvPr>
          <p:cNvSpPr>
            <a:spLocks noGrp="1"/>
          </p:cNvSpPr>
          <p:nvPr>
            <p:ph idx="1"/>
          </p:nvPr>
        </p:nvSpPr>
        <p:spPr>
          <a:xfrm>
            <a:off x="838200" y="1825625"/>
            <a:ext cx="5823857" cy="4351338"/>
          </a:xfrm>
        </p:spPr>
        <p:txBody>
          <a:bodyPr>
            <a:normAutofit fontScale="92500" lnSpcReduction="10000"/>
          </a:bodyPr>
          <a:lstStyle/>
          <a:p>
            <a:pPr marL="0" indent="0" algn="just">
              <a:buNone/>
            </a:pPr>
            <a:r>
              <a:rPr lang="en-US" dirty="0"/>
              <a:t>Prophet is an open-source software released by Facebook’s Core Data Science team. Prophet is a forecasting procedure implemented in R and Python. It is fast and provides completely automated forecasts that can be tuned by hand by data scientists. Prophet requires no data preprocessing and is extremely simple to implement. The input for Prophet is a data frame with two columns: date and target (ds and y). Prophet would work well when the dataset is large</a:t>
            </a:r>
          </a:p>
        </p:txBody>
      </p:sp>
      <p:pic>
        <p:nvPicPr>
          <p:cNvPr id="16" name="Content Placeholder 12">
            <a:extLst>
              <a:ext uri="{FF2B5EF4-FFF2-40B4-BE49-F238E27FC236}">
                <a16:creationId xmlns:a16="http://schemas.microsoft.com/office/drawing/2014/main" id="{00F77A28-348B-1E48-9143-482A5CF0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757" y="1825625"/>
            <a:ext cx="5176157" cy="3409619"/>
          </a:xfrm>
          <a:prstGeom prst="rect">
            <a:avLst/>
          </a:prstGeom>
        </p:spPr>
      </p:pic>
    </p:spTree>
    <p:extLst>
      <p:ext uri="{BB962C8B-B14F-4D97-AF65-F5344CB8AC3E}">
        <p14:creationId xmlns:p14="http://schemas.microsoft.com/office/powerpoint/2010/main" val="219374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89C3-86C8-C243-9BBA-C64F47D848CA}"/>
              </a:ext>
            </a:extLst>
          </p:cNvPr>
          <p:cNvSpPr>
            <a:spLocks noGrp="1"/>
          </p:cNvSpPr>
          <p:nvPr>
            <p:ph type="title"/>
          </p:nvPr>
        </p:nvSpPr>
        <p:spPr/>
        <p:txBody>
          <a:bodyPr/>
          <a:lstStyle/>
          <a:p>
            <a:r>
              <a:rPr lang="en-US" dirty="0"/>
              <a:t>Facebook Prophet Result </a:t>
            </a:r>
          </a:p>
        </p:txBody>
      </p:sp>
      <p:pic>
        <p:nvPicPr>
          <p:cNvPr id="5" name="Content Placeholder 4" descr="Table&#10;&#10;Description automatically generated">
            <a:extLst>
              <a:ext uri="{FF2B5EF4-FFF2-40B4-BE49-F238E27FC236}">
                <a16:creationId xmlns:a16="http://schemas.microsoft.com/office/drawing/2014/main" id="{0BAA527C-AC68-BC49-A23D-E5F70E10E8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1702" y="2002970"/>
            <a:ext cx="5318656" cy="3346677"/>
          </a:xfrm>
        </p:spPr>
      </p:pic>
      <p:sp>
        <p:nvSpPr>
          <p:cNvPr id="10" name="Slide Number Placeholder 4">
            <a:extLst>
              <a:ext uri="{FF2B5EF4-FFF2-40B4-BE49-F238E27FC236}">
                <a16:creationId xmlns:a16="http://schemas.microsoft.com/office/drawing/2014/main" id="{65963ACE-E8BD-C345-9698-815272CEFD71}"/>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14</a:t>
            </a:fld>
            <a:endParaRPr lang="en-US" dirty="0"/>
          </a:p>
        </p:txBody>
      </p:sp>
      <p:pic>
        <p:nvPicPr>
          <p:cNvPr id="8" name="Picture 7">
            <a:extLst>
              <a:ext uri="{FF2B5EF4-FFF2-40B4-BE49-F238E27FC236}">
                <a16:creationId xmlns:a16="http://schemas.microsoft.com/office/drawing/2014/main" id="{7F78CE24-1595-7D44-9919-0777A9BD7D60}"/>
              </a:ext>
            </a:extLst>
          </p:cNvPr>
          <p:cNvPicPr>
            <a:picLocks noChangeAspect="1"/>
          </p:cNvPicPr>
          <p:nvPr/>
        </p:nvPicPr>
        <p:blipFill>
          <a:blip r:embed="rId3"/>
          <a:stretch>
            <a:fillRect/>
          </a:stretch>
        </p:blipFill>
        <p:spPr>
          <a:xfrm>
            <a:off x="10159614" y="89580"/>
            <a:ext cx="1914457" cy="1127694"/>
          </a:xfrm>
          <a:prstGeom prst="rect">
            <a:avLst/>
          </a:prstGeom>
        </p:spPr>
      </p:pic>
      <p:pic>
        <p:nvPicPr>
          <p:cNvPr id="4" name="Picture 3" descr="Chart, line chart&#10;&#10;Description automatically generated">
            <a:extLst>
              <a:ext uri="{FF2B5EF4-FFF2-40B4-BE49-F238E27FC236}">
                <a16:creationId xmlns:a16="http://schemas.microsoft.com/office/drawing/2014/main" id="{2F0D7C58-0FDC-7948-9F2E-C2A70938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83" y="1966233"/>
            <a:ext cx="6221219" cy="3704771"/>
          </a:xfrm>
          <a:prstGeom prst="rect">
            <a:avLst/>
          </a:prstGeom>
        </p:spPr>
      </p:pic>
    </p:spTree>
    <p:extLst>
      <p:ext uri="{BB962C8B-B14F-4D97-AF65-F5344CB8AC3E}">
        <p14:creationId xmlns:p14="http://schemas.microsoft.com/office/powerpoint/2010/main" val="270615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7760-8A2A-4048-8A45-AE15EB64B32F}"/>
              </a:ext>
            </a:extLst>
          </p:cNvPr>
          <p:cNvSpPr>
            <a:spLocks noGrp="1"/>
          </p:cNvSpPr>
          <p:nvPr>
            <p:ph type="title"/>
          </p:nvPr>
        </p:nvSpPr>
        <p:spPr>
          <a:xfrm>
            <a:off x="838200" y="365125"/>
            <a:ext cx="5540829" cy="1325563"/>
          </a:xfrm>
        </p:spPr>
        <p:txBody>
          <a:bodyPr/>
          <a:lstStyle/>
          <a:p>
            <a:r>
              <a:rPr lang="en-US" dirty="0"/>
              <a:t>Conclusion </a:t>
            </a:r>
          </a:p>
        </p:txBody>
      </p:sp>
      <p:sp>
        <p:nvSpPr>
          <p:cNvPr id="3" name="Content Placeholder 2">
            <a:extLst>
              <a:ext uri="{FF2B5EF4-FFF2-40B4-BE49-F238E27FC236}">
                <a16:creationId xmlns:a16="http://schemas.microsoft.com/office/drawing/2014/main" id="{81859ED4-C604-8746-93D4-22CA1BB8FDB2}"/>
              </a:ext>
            </a:extLst>
          </p:cNvPr>
          <p:cNvSpPr>
            <a:spLocks noGrp="1"/>
          </p:cNvSpPr>
          <p:nvPr>
            <p:ph idx="1"/>
          </p:nvPr>
        </p:nvSpPr>
        <p:spPr/>
        <p:txBody>
          <a:bodyPr/>
          <a:lstStyle/>
          <a:p>
            <a:pPr marL="0" indent="0" algn="just">
              <a:buNone/>
            </a:pPr>
            <a:r>
              <a:rPr lang="en-US" dirty="0"/>
              <a:t>Machine Learning cannot in fact predict future performance or price with %100 accuracy. However, Machine Learning is still a tool that might give some insight to the value investors. ML Stock Prediction would be very useful if we mixed it with the external and internal Business Analysis tools.</a:t>
            </a:r>
          </a:p>
        </p:txBody>
      </p:sp>
      <p:sp>
        <p:nvSpPr>
          <p:cNvPr id="4" name="Slide Number Placeholder 4">
            <a:extLst>
              <a:ext uri="{FF2B5EF4-FFF2-40B4-BE49-F238E27FC236}">
                <a16:creationId xmlns:a16="http://schemas.microsoft.com/office/drawing/2014/main" id="{1AEBF2F5-BC31-E640-8CC8-3C7F071B317C}"/>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15</a:t>
            </a:fld>
            <a:endParaRPr lang="en-US"/>
          </a:p>
        </p:txBody>
      </p:sp>
      <p:pic>
        <p:nvPicPr>
          <p:cNvPr id="6" name="Picture 5" descr="A picture containing text, food, beverage, soft drink&#10;&#10;Description automatically generated">
            <a:extLst>
              <a:ext uri="{FF2B5EF4-FFF2-40B4-BE49-F238E27FC236}">
                <a16:creationId xmlns:a16="http://schemas.microsoft.com/office/drawing/2014/main" id="{F52DBA41-B5D6-4040-A8E3-6D6339C3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610" y="192610"/>
            <a:ext cx="2235864" cy="947701"/>
          </a:xfrm>
          <a:prstGeom prst="rect">
            <a:avLst/>
          </a:prstGeom>
        </p:spPr>
      </p:pic>
    </p:spTree>
    <p:extLst>
      <p:ext uri="{BB962C8B-B14F-4D97-AF65-F5344CB8AC3E}">
        <p14:creationId xmlns:p14="http://schemas.microsoft.com/office/powerpoint/2010/main" val="1423066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58F1-CC21-C348-AABB-6182E2ED1095}"/>
              </a:ext>
            </a:extLst>
          </p:cNvPr>
          <p:cNvSpPr>
            <a:spLocks noGrp="1"/>
          </p:cNvSpPr>
          <p:nvPr>
            <p:ph type="title"/>
          </p:nvPr>
        </p:nvSpPr>
        <p:spPr>
          <a:xfrm>
            <a:off x="838199" y="365125"/>
            <a:ext cx="5562601" cy="1325563"/>
          </a:xfrm>
        </p:spPr>
        <p:txBody>
          <a:bodyPr>
            <a:normAutofit/>
          </a:bodyPr>
          <a:lstStyle/>
          <a:p>
            <a:r>
              <a:rPr lang="en-US" dirty="0"/>
              <a:t>GitHub Repository</a:t>
            </a:r>
          </a:p>
        </p:txBody>
      </p:sp>
      <p:pic>
        <p:nvPicPr>
          <p:cNvPr id="7" name="Picture 6" descr="Qr code&#10;&#10;Description automatically generated">
            <a:extLst>
              <a:ext uri="{FF2B5EF4-FFF2-40B4-BE49-F238E27FC236}">
                <a16:creationId xmlns:a16="http://schemas.microsoft.com/office/drawing/2014/main" id="{B2E403F2-2CF9-0D4C-9D74-3B6120873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513" y="2253341"/>
            <a:ext cx="3015345" cy="3015345"/>
          </a:xfrm>
          <a:prstGeom prst="rect">
            <a:avLst/>
          </a:prstGeom>
        </p:spPr>
      </p:pic>
      <p:pic>
        <p:nvPicPr>
          <p:cNvPr id="9" name="Picture 8" descr="Icon&#10;&#10;Description automatically generated">
            <a:extLst>
              <a:ext uri="{FF2B5EF4-FFF2-40B4-BE49-F238E27FC236}">
                <a16:creationId xmlns:a16="http://schemas.microsoft.com/office/drawing/2014/main" id="{DB122B7D-4A18-4D4B-A4C2-71F321CB9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1" y="169635"/>
            <a:ext cx="929821" cy="929821"/>
          </a:xfrm>
          <a:prstGeom prst="rect">
            <a:avLst/>
          </a:prstGeom>
        </p:spPr>
      </p:pic>
      <p:sp>
        <p:nvSpPr>
          <p:cNvPr id="14" name="Slide Number Placeholder 4">
            <a:extLst>
              <a:ext uri="{FF2B5EF4-FFF2-40B4-BE49-F238E27FC236}">
                <a16:creationId xmlns:a16="http://schemas.microsoft.com/office/drawing/2014/main" id="{C31E22AB-6505-1644-8AE3-3829DCC97485}"/>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16</a:t>
            </a:fld>
            <a:endParaRPr lang="en-US" dirty="0"/>
          </a:p>
        </p:txBody>
      </p:sp>
    </p:spTree>
    <p:extLst>
      <p:ext uri="{BB962C8B-B14F-4D97-AF65-F5344CB8AC3E}">
        <p14:creationId xmlns:p14="http://schemas.microsoft.com/office/powerpoint/2010/main" val="821807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C000-2324-254C-86D5-2D38B96A6130}"/>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49744ABA-1F94-0842-ABFB-BEBBE41E208D}"/>
              </a:ext>
            </a:extLst>
          </p:cNvPr>
          <p:cNvSpPr>
            <a:spLocks noGrp="1"/>
          </p:cNvSpPr>
          <p:nvPr>
            <p:ph type="subTitle" idx="1"/>
          </p:nvPr>
        </p:nvSpPr>
        <p:spPr/>
        <p:txBody>
          <a:bodyPr/>
          <a:lstStyle/>
          <a:p>
            <a:endParaRPr lang="en-US" dirty="0"/>
          </a:p>
          <a:p>
            <a:r>
              <a:rPr lang="en-US" dirty="0"/>
              <a:t>Misk Skills – DSI</a:t>
            </a:r>
          </a:p>
          <a:p>
            <a:r>
              <a:rPr lang="en-US" dirty="0"/>
              <a:t>Ismail Sadiq</a:t>
            </a:r>
          </a:p>
        </p:txBody>
      </p:sp>
      <p:sp>
        <p:nvSpPr>
          <p:cNvPr id="4" name="Slide Number Placeholder 4">
            <a:extLst>
              <a:ext uri="{FF2B5EF4-FFF2-40B4-BE49-F238E27FC236}">
                <a16:creationId xmlns:a16="http://schemas.microsoft.com/office/drawing/2014/main" id="{CDAA8384-F5D5-E141-9B22-E91449F22BC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17</a:t>
            </a:fld>
            <a:endParaRPr lang="en-US"/>
          </a:p>
        </p:txBody>
      </p:sp>
      <p:pic>
        <p:nvPicPr>
          <p:cNvPr id="11" name="Picture 10" descr="Qr code&#10;&#10;Description automatically generated">
            <a:extLst>
              <a:ext uri="{FF2B5EF4-FFF2-40B4-BE49-F238E27FC236}">
                <a16:creationId xmlns:a16="http://schemas.microsoft.com/office/drawing/2014/main" id="{C725282C-1CE9-1345-A02D-013C9ACBF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096" y="3320142"/>
            <a:ext cx="1556204" cy="1556204"/>
          </a:xfrm>
          <a:prstGeom prst="rect">
            <a:avLst/>
          </a:prstGeom>
        </p:spPr>
      </p:pic>
      <p:pic>
        <p:nvPicPr>
          <p:cNvPr id="12" name="Picture 11">
            <a:extLst>
              <a:ext uri="{FF2B5EF4-FFF2-40B4-BE49-F238E27FC236}">
                <a16:creationId xmlns:a16="http://schemas.microsoft.com/office/drawing/2014/main" id="{08C28963-2242-1D4F-9EB3-07BAA77997EB}"/>
              </a:ext>
            </a:extLst>
          </p:cNvPr>
          <p:cNvPicPr>
            <a:picLocks noChangeAspect="1"/>
          </p:cNvPicPr>
          <p:nvPr/>
        </p:nvPicPr>
        <p:blipFill>
          <a:blip r:embed="rId3"/>
          <a:stretch>
            <a:fillRect/>
          </a:stretch>
        </p:blipFill>
        <p:spPr>
          <a:xfrm>
            <a:off x="2361881" y="1106273"/>
            <a:ext cx="2730500" cy="736600"/>
          </a:xfrm>
          <a:prstGeom prst="rect">
            <a:avLst/>
          </a:prstGeom>
        </p:spPr>
      </p:pic>
      <p:pic>
        <p:nvPicPr>
          <p:cNvPr id="13" name="Picture 12">
            <a:extLst>
              <a:ext uri="{FF2B5EF4-FFF2-40B4-BE49-F238E27FC236}">
                <a16:creationId xmlns:a16="http://schemas.microsoft.com/office/drawing/2014/main" id="{3EC73D5A-9649-A541-95A5-7B975E1A67A1}"/>
              </a:ext>
            </a:extLst>
          </p:cNvPr>
          <p:cNvPicPr>
            <a:picLocks noChangeAspect="1"/>
          </p:cNvPicPr>
          <p:nvPr/>
        </p:nvPicPr>
        <p:blipFill>
          <a:blip r:embed="rId4"/>
          <a:stretch>
            <a:fillRect/>
          </a:stretch>
        </p:blipFill>
        <p:spPr>
          <a:xfrm>
            <a:off x="939481" y="657458"/>
            <a:ext cx="1422400" cy="1422400"/>
          </a:xfrm>
          <a:prstGeom prst="rect">
            <a:avLst/>
          </a:prstGeom>
        </p:spPr>
      </p:pic>
    </p:spTree>
    <p:extLst>
      <p:ext uri="{BB962C8B-B14F-4D97-AF65-F5344CB8AC3E}">
        <p14:creationId xmlns:p14="http://schemas.microsoft.com/office/powerpoint/2010/main" val="383779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8425-2F50-4608-A74C-052CD9F68EC2}"/>
              </a:ext>
            </a:extLst>
          </p:cNvPr>
          <p:cNvSpPr>
            <a:spLocks noGrp="1"/>
          </p:cNvSpPr>
          <p:nvPr>
            <p:ph type="title"/>
          </p:nvPr>
        </p:nvSpPr>
        <p:spPr>
          <a:xfrm>
            <a:off x="838200" y="365125"/>
            <a:ext cx="6063343" cy="1325563"/>
          </a:xfrm>
        </p:spPr>
        <p:txBody>
          <a:bodyPr/>
          <a:lstStyle/>
          <a:p>
            <a:r>
              <a:rPr lang="en-US" dirty="0"/>
              <a:t>Objectives </a:t>
            </a:r>
          </a:p>
        </p:txBody>
      </p:sp>
      <p:sp>
        <p:nvSpPr>
          <p:cNvPr id="6" name="Text Placeholder 5">
            <a:extLst>
              <a:ext uri="{FF2B5EF4-FFF2-40B4-BE49-F238E27FC236}">
                <a16:creationId xmlns:a16="http://schemas.microsoft.com/office/drawing/2014/main" id="{4AD2F034-1AA1-45F2-AACA-3ABBD51179DA}"/>
              </a:ext>
            </a:extLst>
          </p:cNvPr>
          <p:cNvSpPr>
            <a:spLocks noGrp="1"/>
          </p:cNvSpPr>
          <p:nvPr>
            <p:ph idx="1"/>
          </p:nvPr>
        </p:nvSpPr>
        <p:spPr/>
        <p:txBody>
          <a:bodyPr>
            <a:noAutofit/>
          </a:bodyPr>
          <a:lstStyle/>
          <a:p>
            <a:pPr algn="just">
              <a:spcBef>
                <a:spcPts val="1800"/>
              </a:spcBef>
            </a:pPr>
            <a:r>
              <a:rPr lang="en-US" b="1" dirty="0"/>
              <a:t> Why Stock Price Prediction?</a:t>
            </a:r>
          </a:p>
          <a:p>
            <a:pPr algn="just">
              <a:spcBef>
                <a:spcPts val="1800"/>
              </a:spcBef>
            </a:pPr>
            <a:r>
              <a:rPr lang="en-US" b="1" noProof="1"/>
              <a:t>Data Science Methodology </a:t>
            </a:r>
          </a:p>
          <a:p>
            <a:pPr algn="just">
              <a:spcBef>
                <a:spcPts val="1800"/>
              </a:spcBef>
            </a:pPr>
            <a:r>
              <a:rPr lang="en-US" b="1" dirty="0"/>
              <a:t>Stock Price Prediction Machine Learning Tools</a:t>
            </a:r>
          </a:p>
          <a:p>
            <a:pPr lvl="1" algn="just">
              <a:spcBef>
                <a:spcPts val="1800"/>
              </a:spcBef>
            </a:pPr>
            <a:r>
              <a:rPr lang="en-US" b="1" dirty="0"/>
              <a:t>Linear Regression</a:t>
            </a:r>
          </a:p>
          <a:p>
            <a:pPr lvl="1" algn="just">
              <a:spcBef>
                <a:spcPts val="1800"/>
              </a:spcBef>
            </a:pPr>
            <a:r>
              <a:rPr lang="en-US" b="1" dirty="0"/>
              <a:t>AutoTS Package</a:t>
            </a:r>
          </a:p>
          <a:p>
            <a:pPr lvl="1" algn="just">
              <a:spcBef>
                <a:spcPts val="1800"/>
              </a:spcBef>
            </a:pPr>
            <a:r>
              <a:rPr lang="en-US" b="1" dirty="0"/>
              <a:t>Facebook prophet model </a:t>
            </a:r>
          </a:p>
          <a:p>
            <a:pPr algn="just">
              <a:spcBef>
                <a:spcPts val="1800"/>
              </a:spcBef>
            </a:pPr>
            <a:r>
              <a:rPr lang="en-US" b="1" dirty="0"/>
              <a:t>Conclusion </a:t>
            </a:r>
            <a:endParaRPr lang="en-US" dirty="0"/>
          </a:p>
          <a:p>
            <a:pPr algn="just">
              <a:spcBef>
                <a:spcPts val="1800"/>
              </a:spcBef>
            </a:pPr>
            <a:endParaRPr lang="en-US" noProof="1"/>
          </a:p>
        </p:txBody>
      </p:sp>
      <p:sp>
        <p:nvSpPr>
          <p:cNvPr id="5" name="Slide Number Placeholder 4">
            <a:extLst>
              <a:ext uri="{FF2B5EF4-FFF2-40B4-BE49-F238E27FC236}">
                <a16:creationId xmlns:a16="http://schemas.microsoft.com/office/drawing/2014/main" id="{E7853B5B-17BE-4FD5-A01D-77FAC793DA72}"/>
              </a:ext>
            </a:extLst>
          </p:cNvPr>
          <p:cNvSpPr>
            <a:spLocks noGrp="1"/>
          </p:cNvSpPr>
          <p:nvPr>
            <p:ph type="sldNum" sz="quarter" idx="12"/>
          </p:nvPr>
        </p:nvSpPr>
        <p:spPr/>
        <p:txBody>
          <a:bodyPr/>
          <a:lstStyle/>
          <a:p>
            <a:fld id="{1C0DB9A4-7C00-41BB-B303-4E91C20728DD}" type="slidenum">
              <a:rPr lang="en-US" smtClean="0"/>
              <a:pPr/>
              <a:t>2</a:t>
            </a:fld>
            <a:endParaRPr lang="en-US"/>
          </a:p>
        </p:txBody>
      </p:sp>
      <p:pic>
        <p:nvPicPr>
          <p:cNvPr id="7" name="Picture 6">
            <a:extLst>
              <a:ext uri="{FF2B5EF4-FFF2-40B4-BE49-F238E27FC236}">
                <a16:creationId xmlns:a16="http://schemas.microsoft.com/office/drawing/2014/main" id="{677D5881-CDA0-7346-A022-E03F99231032}"/>
              </a:ext>
            </a:extLst>
          </p:cNvPr>
          <p:cNvPicPr>
            <a:picLocks noChangeAspect="1"/>
          </p:cNvPicPr>
          <p:nvPr/>
        </p:nvPicPr>
        <p:blipFill>
          <a:blip r:embed="rId3"/>
          <a:stretch>
            <a:fillRect/>
          </a:stretch>
        </p:blipFill>
        <p:spPr>
          <a:xfrm>
            <a:off x="9562341" y="222474"/>
            <a:ext cx="2525486" cy="1423764"/>
          </a:xfrm>
          <a:prstGeom prst="rect">
            <a:avLst/>
          </a:prstGeom>
        </p:spPr>
      </p:pic>
    </p:spTree>
    <p:extLst>
      <p:ext uri="{BB962C8B-B14F-4D97-AF65-F5344CB8AC3E}">
        <p14:creationId xmlns:p14="http://schemas.microsoft.com/office/powerpoint/2010/main" val="415454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7425-44F4-BE4F-8E28-9941DB73537C}"/>
              </a:ext>
            </a:extLst>
          </p:cNvPr>
          <p:cNvSpPr>
            <a:spLocks noGrp="1"/>
          </p:cNvSpPr>
          <p:nvPr>
            <p:ph type="title"/>
          </p:nvPr>
        </p:nvSpPr>
        <p:spPr>
          <a:xfrm>
            <a:off x="838200" y="365125"/>
            <a:ext cx="7010400" cy="1325563"/>
          </a:xfrm>
        </p:spPr>
        <p:txBody>
          <a:bodyPr/>
          <a:lstStyle/>
          <a:p>
            <a:r>
              <a:rPr lang="en-US" dirty="0"/>
              <a:t>Legal Disclaimer</a:t>
            </a:r>
          </a:p>
        </p:txBody>
      </p:sp>
      <p:sp>
        <p:nvSpPr>
          <p:cNvPr id="3" name="Content Placeholder 2">
            <a:extLst>
              <a:ext uri="{FF2B5EF4-FFF2-40B4-BE49-F238E27FC236}">
                <a16:creationId xmlns:a16="http://schemas.microsoft.com/office/drawing/2014/main" id="{36089F6D-EA63-514D-8E8C-C1AE15DA28BF}"/>
              </a:ext>
            </a:extLst>
          </p:cNvPr>
          <p:cNvSpPr>
            <a:spLocks noGrp="1"/>
          </p:cNvSpPr>
          <p:nvPr>
            <p:ph idx="1"/>
          </p:nvPr>
        </p:nvSpPr>
        <p:spPr/>
        <p:txBody>
          <a:bodyPr/>
          <a:lstStyle/>
          <a:p>
            <a:pPr marL="0" indent="0" algn="just">
              <a:buNone/>
            </a:pPr>
            <a:r>
              <a:rPr lang="en-US" dirty="0"/>
              <a:t>This presentation is not a recommendation for selling or buying any stock. It is only a new strategic method approach that I would like to present in my capstone project.</a:t>
            </a:r>
          </a:p>
        </p:txBody>
      </p:sp>
      <p:sp>
        <p:nvSpPr>
          <p:cNvPr id="4" name="Slide Number Placeholder 4">
            <a:extLst>
              <a:ext uri="{FF2B5EF4-FFF2-40B4-BE49-F238E27FC236}">
                <a16:creationId xmlns:a16="http://schemas.microsoft.com/office/drawing/2014/main" id="{EECF78FA-CABA-4A47-B604-E70E4F1F47F0}"/>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3</a:t>
            </a:fld>
            <a:endParaRPr lang="en-US"/>
          </a:p>
        </p:txBody>
      </p:sp>
      <p:pic>
        <p:nvPicPr>
          <p:cNvPr id="5" name="Google Shape;461;ga53f9a7756_0_2">
            <a:extLst>
              <a:ext uri="{FF2B5EF4-FFF2-40B4-BE49-F238E27FC236}">
                <a16:creationId xmlns:a16="http://schemas.microsoft.com/office/drawing/2014/main" id="{F04590EF-C897-BF4E-AEF5-52025B125778}"/>
              </a:ext>
            </a:extLst>
          </p:cNvPr>
          <p:cNvPicPr preferRelativeResize="0"/>
          <p:nvPr/>
        </p:nvPicPr>
        <p:blipFill>
          <a:blip r:embed="rId2">
            <a:alphaModFix/>
          </a:blip>
          <a:stretch>
            <a:fillRect/>
          </a:stretch>
        </p:blipFill>
        <p:spPr>
          <a:xfrm>
            <a:off x="9077325" y="0"/>
            <a:ext cx="3114675" cy="1466850"/>
          </a:xfrm>
          <a:prstGeom prst="rect">
            <a:avLst/>
          </a:prstGeom>
          <a:noFill/>
          <a:ln>
            <a:noFill/>
          </a:ln>
        </p:spPr>
      </p:pic>
    </p:spTree>
    <p:extLst>
      <p:ext uri="{BB962C8B-B14F-4D97-AF65-F5344CB8AC3E}">
        <p14:creationId xmlns:p14="http://schemas.microsoft.com/office/powerpoint/2010/main" val="10811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D166-4260-874B-A6BA-94D02BA20B51}"/>
              </a:ext>
            </a:extLst>
          </p:cNvPr>
          <p:cNvSpPr>
            <a:spLocks noGrp="1"/>
          </p:cNvSpPr>
          <p:nvPr>
            <p:ph type="title"/>
          </p:nvPr>
        </p:nvSpPr>
        <p:spPr/>
        <p:txBody>
          <a:bodyPr/>
          <a:lstStyle/>
          <a:p>
            <a:r>
              <a:rPr lang="en-US" dirty="0"/>
              <a:t> Why Stock Price Prediction?</a:t>
            </a:r>
          </a:p>
        </p:txBody>
      </p:sp>
      <p:sp>
        <p:nvSpPr>
          <p:cNvPr id="3" name="Content Placeholder 2">
            <a:extLst>
              <a:ext uri="{FF2B5EF4-FFF2-40B4-BE49-F238E27FC236}">
                <a16:creationId xmlns:a16="http://schemas.microsoft.com/office/drawing/2014/main" id="{74D795F3-9C8F-C74E-BA81-478DC4E4D701}"/>
              </a:ext>
            </a:extLst>
          </p:cNvPr>
          <p:cNvSpPr>
            <a:spLocks noGrp="1"/>
          </p:cNvSpPr>
          <p:nvPr>
            <p:ph idx="1"/>
          </p:nvPr>
        </p:nvSpPr>
        <p:spPr/>
        <p:txBody>
          <a:bodyPr>
            <a:normAutofit/>
          </a:bodyPr>
          <a:lstStyle/>
          <a:p>
            <a:pPr marL="0" indent="0">
              <a:buNone/>
            </a:pPr>
            <a:r>
              <a:rPr lang="en-US" dirty="0"/>
              <a:t>According to Philip Fisher:</a:t>
            </a:r>
          </a:p>
          <a:p>
            <a:pPr marL="0" indent="0" algn="just">
              <a:buNone/>
            </a:pPr>
            <a:r>
              <a:rPr lang="en-US" dirty="0"/>
              <a:t>“I don’t want a lot of good investments; I want a few outstanding ones. If the job has been correctly done when a common stock is purchased, the time to sell it is almost never.”</a:t>
            </a:r>
          </a:p>
          <a:p>
            <a:pPr marL="0" indent="0" algn="just">
              <a:buNone/>
            </a:pPr>
            <a:endParaRPr lang="en-US" dirty="0"/>
          </a:p>
          <a:p>
            <a:pPr marL="0" indent="0" algn="just">
              <a:buNone/>
            </a:pPr>
            <a:r>
              <a:rPr lang="en-US" dirty="0"/>
              <a:t>Value investing is an investment strategy that involves picking stocks that appear to be trading for less than their intrinsic or book value. Value investors use financial analysis, management analysis, and are long-term investors of quality companies. Best-known value investor today Warren Buffett.</a:t>
            </a:r>
          </a:p>
        </p:txBody>
      </p:sp>
      <p:sp>
        <p:nvSpPr>
          <p:cNvPr id="4" name="Slide Number Placeholder 4">
            <a:extLst>
              <a:ext uri="{FF2B5EF4-FFF2-40B4-BE49-F238E27FC236}">
                <a16:creationId xmlns:a16="http://schemas.microsoft.com/office/drawing/2014/main" id="{3BBC391E-C113-134A-9458-52FC8A81D839}"/>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4</a:t>
            </a:fld>
            <a:endParaRPr lang="en-US"/>
          </a:p>
        </p:txBody>
      </p:sp>
    </p:spTree>
    <p:extLst>
      <p:ext uri="{BB962C8B-B14F-4D97-AF65-F5344CB8AC3E}">
        <p14:creationId xmlns:p14="http://schemas.microsoft.com/office/powerpoint/2010/main" val="62891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D499-940D-1E44-8829-18BA86FA1971}"/>
              </a:ext>
            </a:extLst>
          </p:cNvPr>
          <p:cNvSpPr>
            <a:spLocks noGrp="1"/>
          </p:cNvSpPr>
          <p:nvPr>
            <p:ph type="title"/>
          </p:nvPr>
        </p:nvSpPr>
        <p:spPr/>
        <p:txBody>
          <a:bodyPr/>
          <a:lstStyle/>
          <a:p>
            <a:r>
              <a:rPr lang="en-US" dirty="0"/>
              <a:t>Business Analysis Strategy </a:t>
            </a:r>
          </a:p>
        </p:txBody>
      </p:sp>
      <p:sp>
        <p:nvSpPr>
          <p:cNvPr id="5" name="Slide Number Placeholder 4">
            <a:extLst>
              <a:ext uri="{FF2B5EF4-FFF2-40B4-BE49-F238E27FC236}">
                <a16:creationId xmlns:a16="http://schemas.microsoft.com/office/drawing/2014/main" id="{55F9CC72-D955-4845-AD63-365782FCEED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5</a:t>
            </a:fld>
            <a:endParaRPr lang="en-US"/>
          </a:p>
        </p:txBody>
      </p:sp>
      <p:pic>
        <p:nvPicPr>
          <p:cNvPr id="4" name="Picture 3" descr="Diagram&#10;&#10;Description automatically generated">
            <a:extLst>
              <a:ext uri="{FF2B5EF4-FFF2-40B4-BE49-F238E27FC236}">
                <a16:creationId xmlns:a16="http://schemas.microsoft.com/office/drawing/2014/main" id="{7AEA71FE-4FD4-7E45-A134-7CCD2F40B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542" y="1803040"/>
            <a:ext cx="4801330" cy="4736592"/>
          </a:xfrm>
          <a:prstGeom prst="rect">
            <a:avLst/>
          </a:prstGeom>
        </p:spPr>
      </p:pic>
    </p:spTree>
    <p:extLst>
      <p:ext uri="{BB962C8B-B14F-4D97-AF65-F5344CB8AC3E}">
        <p14:creationId xmlns:p14="http://schemas.microsoft.com/office/powerpoint/2010/main" val="114139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5D0F-7298-4B4F-879E-4CA8D4258C8E}"/>
              </a:ext>
            </a:extLst>
          </p:cNvPr>
          <p:cNvSpPr>
            <a:spLocks noGrp="1"/>
          </p:cNvSpPr>
          <p:nvPr>
            <p:ph type="title"/>
          </p:nvPr>
        </p:nvSpPr>
        <p:spPr>
          <a:xfrm>
            <a:off x="838200" y="365125"/>
            <a:ext cx="7032171" cy="1325563"/>
          </a:xfrm>
        </p:spPr>
        <p:txBody>
          <a:bodyPr/>
          <a:lstStyle/>
          <a:p>
            <a:r>
              <a:rPr lang="en-US" noProof="1"/>
              <a:t>Data Science Methodology </a:t>
            </a:r>
            <a:endParaRPr lang="en-US" dirty="0"/>
          </a:p>
        </p:txBody>
      </p:sp>
      <p:pic>
        <p:nvPicPr>
          <p:cNvPr id="4" name="Picture 3">
            <a:extLst>
              <a:ext uri="{FF2B5EF4-FFF2-40B4-BE49-F238E27FC236}">
                <a16:creationId xmlns:a16="http://schemas.microsoft.com/office/drawing/2014/main" id="{530C89E2-6A3B-7140-B826-B5EDE9C7C71B}"/>
              </a:ext>
            </a:extLst>
          </p:cNvPr>
          <p:cNvPicPr>
            <a:picLocks noChangeAspect="1"/>
          </p:cNvPicPr>
          <p:nvPr/>
        </p:nvPicPr>
        <p:blipFill>
          <a:blip r:embed="rId2"/>
          <a:stretch>
            <a:fillRect/>
          </a:stretch>
        </p:blipFill>
        <p:spPr>
          <a:xfrm>
            <a:off x="1756673" y="1589313"/>
            <a:ext cx="7586896" cy="4573815"/>
          </a:xfrm>
          <a:prstGeom prst="rect">
            <a:avLst/>
          </a:prstGeom>
        </p:spPr>
      </p:pic>
      <p:sp>
        <p:nvSpPr>
          <p:cNvPr id="5" name="Slide Number Placeholder 4">
            <a:extLst>
              <a:ext uri="{FF2B5EF4-FFF2-40B4-BE49-F238E27FC236}">
                <a16:creationId xmlns:a16="http://schemas.microsoft.com/office/drawing/2014/main" id="{03F6E500-FF9C-1A44-9972-EB3A7D29C49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6</a:t>
            </a:fld>
            <a:endParaRPr lang="en-US"/>
          </a:p>
        </p:txBody>
      </p:sp>
    </p:spTree>
    <p:extLst>
      <p:ext uri="{BB962C8B-B14F-4D97-AF65-F5344CB8AC3E}">
        <p14:creationId xmlns:p14="http://schemas.microsoft.com/office/powerpoint/2010/main" val="40302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0284-1139-0947-9546-0D506E700A02}"/>
              </a:ext>
            </a:extLst>
          </p:cNvPr>
          <p:cNvSpPr>
            <a:spLocks noGrp="1"/>
          </p:cNvSpPr>
          <p:nvPr>
            <p:ph type="title"/>
          </p:nvPr>
        </p:nvSpPr>
        <p:spPr>
          <a:xfrm>
            <a:off x="838200" y="365125"/>
            <a:ext cx="8461093" cy="1325563"/>
          </a:xfrm>
        </p:spPr>
        <p:txBody>
          <a:bodyPr/>
          <a:lstStyle/>
          <a:p>
            <a:r>
              <a:rPr lang="en-US" dirty="0"/>
              <a:t>Data Requirement and Collection </a:t>
            </a:r>
          </a:p>
        </p:txBody>
      </p:sp>
      <p:pic>
        <p:nvPicPr>
          <p:cNvPr id="10" name="Picture 9" descr="A screenshot of a computer&#10;&#10;Description automatically generated with medium confidence">
            <a:extLst>
              <a:ext uri="{FF2B5EF4-FFF2-40B4-BE49-F238E27FC236}">
                <a16:creationId xmlns:a16="http://schemas.microsoft.com/office/drawing/2014/main" id="{C37592EB-665B-204D-BB67-81353F053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089" y="1557973"/>
            <a:ext cx="8461093" cy="4436533"/>
          </a:xfrm>
          <a:prstGeom prst="rect">
            <a:avLst/>
          </a:prstGeom>
        </p:spPr>
      </p:pic>
      <p:sp>
        <p:nvSpPr>
          <p:cNvPr id="4" name="Slide Number Placeholder 4">
            <a:extLst>
              <a:ext uri="{FF2B5EF4-FFF2-40B4-BE49-F238E27FC236}">
                <a16:creationId xmlns:a16="http://schemas.microsoft.com/office/drawing/2014/main" id="{61CC31DE-927C-5E4A-BB1A-0EA3F41E66B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7</a:t>
            </a:fld>
            <a:endParaRPr lang="en-US"/>
          </a:p>
        </p:txBody>
      </p:sp>
      <p:pic>
        <p:nvPicPr>
          <p:cNvPr id="3" name="Picture 2">
            <a:extLst>
              <a:ext uri="{FF2B5EF4-FFF2-40B4-BE49-F238E27FC236}">
                <a16:creationId xmlns:a16="http://schemas.microsoft.com/office/drawing/2014/main" id="{73E11845-04C3-0B47-B44D-3319812A30D0}"/>
              </a:ext>
            </a:extLst>
          </p:cNvPr>
          <p:cNvPicPr>
            <a:picLocks noChangeAspect="1"/>
          </p:cNvPicPr>
          <p:nvPr/>
        </p:nvPicPr>
        <p:blipFill>
          <a:blip r:embed="rId3"/>
          <a:stretch>
            <a:fillRect/>
          </a:stretch>
        </p:blipFill>
        <p:spPr>
          <a:xfrm>
            <a:off x="9825766" y="0"/>
            <a:ext cx="2347403" cy="1196129"/>
          </a:xfrm>
          <a:prstGeom prst="rect">
            <a:avLst/>
          </a:prstGeom>
        </p:spPr>
      </p:pic>
      <p:pic>
        <p:nvPicPr>
          <p:cNvPr id="6" name="Picture 5">
            <a:extLst>
              <a:ext uri="{FF2B5EF4-FFF2-40B4-BE49-F238E27FC236}">
                <a16:creationId xmlns:a16="http://schemas.microsoft.com/office/drawing/2014/main" id="{E39A988A-C4B2-2F4A-A9C6-62FA4FEFB0FE}"/>
              </a:ext>
            </a:extLst>
          </p:cNvPr>
          <p:cNvPicPr>
            <a:picLocks noChangeAspect="1"/>
          </p:cNvPicPr>
          <p:nvPr/>
        </p:nvPicPr>
        <p:blipFill>
          <a:blip r:embed="rId4"/>
          <a:stretch>
            <a:fillRect/>
          </a:stretch>
        </p:blipFill>
        <p:spPr>
          <a:xfrm>
            <a:off x="10632011" y="1157340"/>
            <a:ext cx="1196129" cy="1196129"/>
          </a:xfrm>
          <a:prstGeom prst="rect">
            <a:avLst/>
          </a:prstGeom>
        </p:spPr>
      </p:pic>
    </p:spTree>
    <p:extLst>
      <p:ext uri="{BB962C8B-B14F-4D97-AF65-F5344CB8AC3E}">
        <p14:creationId xmlns:p14="http://schemas.microsoft.com/office/powerpoint/2010/main" val="951922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DB10-E454-094A-942B-EE8294A20B7D}"/>
              </a:ext>
            </a:extLst>
          </p:cNvPr>
          <p:cNvSpPr>
            <a:spLocks noGrp="1"/>
          </p:cNvSpPr>
          <p:nvPr>
            <p:ph type="title"/>
          </p:nvPr>
        </p:nvSpPr>
        <p:spPr/>
        <p:txBody>
          <a:bodyPr/>
          <a:lstStyle/>
          <a:p>
            <a:r>
              <a:rPr lang="en-US" dirty="0"/>
              <a:t>Data Understanding </a:t>
            </a:r>
          </a:p>
        </p:txBody>
      </p:sp>
      <p:pic>
        <p:nvPicPr>
          <p:cNvPr id="8" name="Picture 7" descr="Text&#10;&#10;Description automatically generated with low confidence">
            <a:extLst>
              <a:ext uri="{FF2B5EF4-FFF2-40B4-BE49-F238E27FC236}">
                <a16:creationId xmlns:a16="http://schemas.microsoft.com/office/drawing/2014/main" id="{E0DD34F0-3424-CC46-9C51-218D56FFD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40" y="1901976"/>
            <a:ext cx="5028631" cy="4017402"/>
          </a:xfrm>
          <a:prstGeom prst="rect">
            <a:avLst/>
          </a:prstGeom>
        </p:spPr>
      </p:pic>
      <p:sp>
        <p:nvSpPr>
          <p:cNvPr id="4" name="Slide Number Placeholder 4">
            <a:extLst>
              <a:ext uri="{FF2B5EF4-FFF2-40B4-BE49-F238E27FC236}">
                <a16:creationId xmlns:a16="http://schemas.microsoft.com/office/drawing/2014/main" id="{4B6FF297-221F-FB47-B261-5B6D66CFEB5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8</a:t>
            </a:fld>
            <a:endParaRPr lang="en-US" dirty="0"/>
          </a:p>
        </p:txBody>
      </p:sp>
      <p:pic>
        <p:nvPicPr>
          <p:cNvPr id="5" name="Picture 4" descr="Table&#10;&#10;Description automatically generated">
            <a:extLst>
              <a:ext uri="{FF2B5EF4-FFF2-40B4-BE49-F238E27FC236}">
                <a16:creationId xmlns:a16="http://schemas.microsoft.com/office/drawing/2014/main" id="{E9B494D7-DADA-EE49-8EA0-32EAC31EA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592" y="1901976"/>
            <a:ext cx="5488551" cy="3283749"/>
          </a:xfrm>
          <a:prstGeom prst="rect">
            <a:avLst/>
          </a:prstGeom>
        </p:spPr>
      </p:pic>
      <p:pic>
        <p:nvPicPr>
          <p:cNvPr id="6" name="Picture 5">
            <a:extLst>
              <a:ext uri="{FF2B5EF4-FFF2-40B4-BE49-F238E27FC236}">
                <a16:creationId xmlns:a16="http://schemas.microsoft.com/office/drawing/2014/main" id="{8740EBCC-603B-EA47-B66C-0F663775CCA2}"/>
              </a:ext>
            </a:extLst>
          </p:cNvPr>
          <p:cNvPicPr>
            <a:picLocks noChangeAspect="1"/>
          </p:cNvPicPr>
          <p:nvPr/>
        </p:nvPicPr>
        <p:blipFill>
          <a:blip r:embed="rId4"/>
          <a:stretch>
            <a:fillRect/>
          </a:stretch>
        </p:blipFill>
        <p:spPr>
          <a:xfrm>
            <a:off x="9824925" y="0"/>
            <a:ext cx="2367075" cy="1325562"/>
          </a:xfrm>
          <a:prstGeom prst="rect">
            <a:avLst/>
          </a:prstGeom>
        </p:spPr>
      </p:pic>
    </p:spTree>
    <p:extLst>
      <p:ext uri="{BB962C8B-B14F-4D97-AF65-F5344CB8AC3E}">
        <p14:creationId xmlns:p14="http://schemas.microsoft.com/office/powerpoint/2010/main" val="321652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6CDE-55D9-DA47-825F-D9D51846F5CA}"/>
              </a:ext>
            </a:extLst>
          </p:cNvPr>
          <p:cNvSpPr>
            <a:spLocks noGrp="1"/>
          </p:cNvSpPr>
          <p:nvPr>
            <p:ph type="title"/>
          </p:nvPr>
        </p:nvSpPr>
        <p:spPr>
          <a:xfrm>
            <a:off x="838200" y="365125"/>
            <a:ext cx="7532914" cy="1325563"/>
          </a:xfrm>
        </p:spPr>
        <p:txBody>
          <a:bodyPr/>
          <a:lstStyle/>
          <a:p>
            <a:r>
              <a:rPr lang="en-US" dirty="0"/>
              <a:t>Data Preparation  </a:t>
            </a:r>
          </a:p>
        </p:txBody>
      </p:sp>
      <p:sp>
        <p:nvSpPr>
          <p:cNvPr id="4" name="Slide Number Placeholder 4">
            <a:extLst>
              <a:ext uri="{FF2B5EF4-FFF2-40B4-BE49-F238E27FC236}">
                <a16:creationId xmlns:a16="http://schemas.microsoft.com/office/drawing/2014/main" id="{28B5426D-BBFF-B54C-9B0F-8B5DB3A14BE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9</a:t>
            </a:fld>
            <a:endParaRPr lang="en-US" dirty="0"/>
          </a:p>
        </p:txBody>
      </p:sp>
      <p:pic>
        <p:nvPicPr>
          <p:cNvPr id="9" name="Picture 8" descr="A picture containing window&#10;&#10;Description automatically generated">
            <a:extLst>
              <a:ext uri="{FF2B5EF4-FFF2-40B4-BE49-F238E27FC236}">
                <a16:creationId xmlns:a16="http://schemas.microsoft.com/office/drawing/2014/main" id="{9ED3EDD0-717F-7746-80CD-2C59E54A1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205" y="1714034"/>
            <a:ext cx="4024789" cy="4024789"/>
          </a:xfrm>
          <a:prstGeom prst="rect">
            <a:avLst/>
          </a:prstGeom>
        </p:spPr>
      </p:pic>
      <p:pic>
        <p:nvPicPr>
          <p:cNvPr id="6" name="Picture 5" descr="Chart&#10;&#10;Description automatically generated">
            <a:extLst>
              <a:ext uri="{FF2B5EF4-FFF2-40B4-BE49-F238E27FC236}">
                <a16:creationId xmlns:a16="http://schemas.microsoft.com/office/drawing/2014/main" id="{E939C286-5476-304A-92D2-41E91545D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27" y="1504269"/>
            <a:ext cx="5758543" cy="4024788"/>
          </a:xfrm>
          <a:prstGeom prst="rect">
            <a:avLst/>
          </a:prstGeom>
        </p:spPr>
      </p:pic>
      <p:pic>
        <p:nvPicPr>
          <p:cNvPr id="7" name="Google Shape;193;g9ac5590e2f_0_0">
            <a:extLst>
              <a:ext uri="{FF2B5EF4-FFF2-40B4-BE49-F238E27FC236}">
                <a16:creationId xmlns:a16="http://schemas.microsoft.com/office/drawing/2014/main" id="{4D99F3E9-8B51-8A4B-8AA8-AD23A6576D56}"/>
              </a:ext>
            </a:extLst>
          </p:cNvPr>
          <p:cNvPicPr preferRelativeResize="0"/>
          <p:nvPr/>
        </p:nvPicPr>
        <p:blipFill>
          <a:blip r:embed="rId4">
            <a:alphaModFix/>
          </a:blip>
          <a:stretch>
            <a:fillRect/>
          </a:stretch>
        </p:blipFill>
        <p:spPr>
          <a:xfrm>
            <a:off x="9764486" y="0"/>
            <a:ext cx="2427514" cy="1959429"/>
          </a:xfrm>
          <a:prstGeom prst="rect">
            <a:avLst/>
          </a:prstGeom>
          <a:noFill/>
          <a:ln>
            <a:noFill/>
          </a:ln>
        </p:spPr>
      </p:pic>
    </p:spTree>
    <p:extLst>
      <p:ext uri="{BB962C8B-B14F-4D97-AF65-F5344CB8AC3E}">
        <p14:creationId xmlns:p14="http://schemas.microsoft.com/office/powerpoint/2010/main" val="3568446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25_T_PGO_Abstract-Modern-16x9.pptx" id="{75F7BB82-2C03-491F-B3BA-1EFD465DD5D2}" vid="{4198F4CF-0DBA-454F-865D-F2E2A5BB6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1640</TotalTime>
  <Words>528</Words>
  <Application>Microsoft Macintosh PowerPoint</Application>
  <PresentationFormat>Widescreen</PresentationFormat>
  <Paragraphs>59</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Open Sans</vt:lpstr>
      <vt:lpstr>Custom Design</vt:lpstr>
      <vt:lpstr>Stock Price Prediction Machine Learning</vt:lpstr>
      <vt:lpstr>Objectives </vt:lpstr>
      <vt:lpstr>Legal Disclaimer</vt:lpstr>
      <vt:lpstr> Why Stock Price Prediction?</vt:lpstr>
      <vt:lpstr>Business Analysis Strategy </vt:lpstr>
      <vt:lpstr>Data Science Methodology </vt:lpstr>
      <vt:lpstr>Data Requirement and Collection </vt:lpstr>
      <vt:lpstr>Data Understanding </vt:lpstr>
      <vt:lpstr>Data Preparation  </vt:lpstr>
      <vt:lpstr>Modeling Issues</vt:lpstr>
      <vt:lpstr>Modeling Linear Regression</vt:lpstr>
      <vt:lpstr>Modeling AutoTS Package</vt:lpstr>
      <vt:lpstr>Modeling Facebook Prophet</vt:lpstr>
      <vt:lpstr>Facebook Prophet Result </vt:lpstr>
      <vt:lpstr>Conclusion </vt:lpstr>
      <vt:lpstr>GitHub Repository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ISMAIL SADIK</dc:creator>
  <dc:description>© Copyright PresentationGo.com</dc:description>
  <cp:lastModifiedBy>ISMAIL SADIK</cp:lastModifiedBy>
  <cp:revision>93</cp:revision>
  <dcterms:created xsi:type="dcterms:W3CDTF">2021-11-05T18:33:55Z</dcterms:created>
  <dcterms:modified xsi:type="dcterms:W3CDTF">2021-11-15T14:18:38Z</dcterms:modified>
  <cp:category>Templates</cp:category>
</cp:coreProperties>
</file>